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13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921D0-CA45-7C43-8D75-D00FEC9EB906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E15D6-D2D2-E943-A335-7E74C5023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35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5.2.2.1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Forwarding Methods on Cisco Switches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1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5.2.2.2 </a:t>
            </a:r>
            <a:r>
              <a:rPr lang="en-US" sz="1200" dirty="0" smtClean="0"/>
              <a:t>Cut-Through Switching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69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5.2.2.3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Buffering on Switches</a:t>
            </a:r>
          </a:p>
          <a:p>
            <a:r>
              <a:rPr lang="en-US" dirty="0" smtClean="0"/>
              <a:t>5.2.2.4 Activity – Frame Forwarding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99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5.2.3.1 </a:t>
            </a:r>
            <a:r>
              <a:rPr lang="en-US" sz="1200" dirty="0" smtClean="0"/>
              <a:t>Duplex and Speed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20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5.2.3.1 </a:t>
            </a:r>
            <a:r>
              <a:rPr lang="en-US" sz="1200" dirty="0" smtClean="0"/>
              <a:t>Duplex and Speed Settings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28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5.2.3.2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Auto-MDIX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26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5.2.1.1 Switch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5.2.1.2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MAC Addresses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5.2.1.2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MAC Addresses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96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5.2.1.3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Frames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4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5.2.1.3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Frames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5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5.2.1.3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 Frames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4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5.2.1.4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- MAC Address Tables on Connected Switches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24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5.2.1.5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- Sending a Frame to the Default Gateway</a:t>
            </a:r>
          </a:p>
          <a:p>
            <a:r>
              <a:rPr lang="en-US" dirty="0" smtClean="0"/>
              <a:t>5.2.1.6 Activity  - Switch It!</a:t>
            </a:r>
          </a:p>
          <a:p>
            <a:r>
              <a:rPr lang="en-US" dirty="0" smtClean="0"/>
              <a:t>5.2.1.7 Lab – Viewing the Switch MAC Address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8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3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6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6360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3875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7668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1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2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7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9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F30CC-0FE1-2643-AE43-DBD7371FC892}" type="datetimeFigureOut">
              <a:rPr lang="en-US" smtClean="0"/>
              <a:t>22/02/16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9B627-FEB9-774D-B09A-DC2A30D7A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Section 5.</a:t>
            </a:r>
            <a:r>
              <a:rPr lang="en-US" sz="4000" dirty="0"/>
              <a:t>2</a:t>
            </a:r>
            <a:r>
              <a:rPr lang="en-US" sz="4000" dirty="0" smtClean="0"/>
              <a:t>:</a:t>
            </a:r>
            <a:br>
              <a:rPr lang="en-US" sz="4000" dirty="0" smtClean="0"/>
            </a:br>
            <a:r>
              <a:rPr lang="en-US" sz="4000" dirty="0" smtClean="0"/>
              <a:t>LAN Switches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Explain how a switch operates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how a switch builds its MAC address table and forwards frames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switch forwarding methods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the types of port settings available for Layer 2 switches.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39681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Demonstration - Sending a Frame to the Default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a device has an IP address that is on a remote network, the Ethernet frame cannot be sent directly to the destination </a:t>
            </a:r>
            <a:r>
              <a:rPr lang="en-US" dirty="0" smtClean="0"/>
              <a:t>device.</a:t>
            </a:r>
          </a:p>
          <a:p>
            <a:r>
              <a:rPr lang="en-US" dirty="0" smtClean="0"/>
              <a:t>The </a:t>
            </a:r>
            <a:r>
              <a:rPr lang="en-US" dirty="0"/>
              <a:t>Ethernet frame is sent to the MAC address of the default gateway, </a:t>
            </a:r>
            <a:r>
              <a:rPr lang="en-US" dirty="0" smtClean="0"/>
              <a:t>which is the </a:t>
            </a:r>
            <a:r>
              <a:rPr lang="en-US" dirty="0"/>
              <a:t>router.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See VIDEO DEMONSTRATION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42147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5.2.2:</a:t>
            </a:r>
            <a:br>
              <a:rPr lang="en-US" sz="2800" dirty="0" smtClean="0"/>
            </a:br>
            <a:r>
              <a:rPr lang="en-US" sz="2800" dirty="0" smtClean="0"/>
              <a:t>Switch Forwarding Methods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593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Frame Forwarding Methods on Cisco Switches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t="31383" r="40541" b="27900"/>
          <a:stretch/>
        </p:blipFill>
        <p:spPr>
          <a:xfrm>
            <a:off x="157271" y="1309817"/>
            <a:ext cx="8829459" cy="47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Cut-Through Switching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4" t="28771" r="38243" b="28336"/>
          <a:stretch/>
        </p:blipFill>
        <p:spPr>
          <a:xfrm>
            <a:off x="3592096" y="3331803"/>
            <a:ext cx="5491501" cy="30473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1344168"/>
            <a:ext cx="8478430" cy="49651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Fast-forward switching: </a:t>
            </a:r>
          </a:p>
          <a:p>
            <a:pPr marL="342900" indent="-342900"/>
            <a:r>
              <a:rPr lang="en-US" dirty="0"/>
              <a:t>Lowest level of latency immediately forwards a packet after reading the destination </a:t>
            </a:r>
            <a:r>
              <a:rPr lang="en-US" dirty="0" smtClean="0"/>
              <a:t>address.</a:t>
            </a:r>
          </a:p>
          <a:p>
            <a:pPr marL="342900" indent="-342900"/>
            <a:r>
              <a:rPr lang="en-US" dirty="0" smtClean="0"/>
              <a:t>Typical </a:t>
            </a:r>
            <a:r>
              <a:rPr lang="en-US" dirty="0"/>
              <a:t>cut-through method of </a:t>
            </a:r>
            <a:r>
              <a:rPr lang="en-US" dirty="0" smtClean="0"/>
              <a:t>switching.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Fragment-free </a:t>
            </a:r>
            <a:r>
              <a:rPr lang="en-US" dirty="0"/>
              <a:t>switching: </a:t>
            </a:r>
          </a:p>
          <a:p>
            <a:pPr marL="342900" indent="-342900"/>
            <a:r>
              <a:rPr lang="en-US" dirty="0"/>
              <a:t>Switch stores the first 64 </a:t>
            </a:r>
            <a:r>
              <a:rPr lang="en-US" dirty="0" smtClean="0"/>
              <a:t>bytes of the</a:t>
            </a:r>
            <a:br>
              <a:rPr lang="en-US" dirty="0" smtClean="0"/>
            </a:br>
            <a:r>
              <a:rPr lang="en-US" dirty="0" smtClean="0"/>
              <a:t>frame </a:t>
            </a:r>
            <a:r>
              <a:rPr lang="en-US" dirty="0"/>
              <a:t>before </a:t>
            </a:r>
            <a:r>
              <a:rPr lang="en-US" dirty="0" smtClean="0"/>
              <a:t>forwarding.</a:t>
            </a:r>
          </a:p>
          <a:p>
            <a:pPr marL="342900" indent="-342900"/>
            <a:r>
              <a:rPr lang="en-US" dirty="0" smtClean="0"/>
              <a:t>Most network errors </a:t>
            </a:r>
            <a:r>
              <a:rPr lang="en-US" dirty="0"/>
              <a:t>and </a:t>
            </a:r>
            <a:r>
              <a:rPr lang="en-US" dirty="0" smtClean="0"/>
              <a:t>collisions</a:t>
            </a:r>
            <a:br>
              <a:rPr lang="en-US" dirty="0" smtClean="0"/>
            </a:br>
            <a:r>
              <a:rPr lang="en-US" dirty="0" smtClean="0"/>
              <a:t>occur </a:t>
            </a:r>
            <a:r>
              <a:rPr lang="en-US" dirty="0"/>
              <a:t>during </a:t>
            </a:r>
            <a:r>
              <a:rPr lang="en-US" dirty="0" smtClean="0"/>
              <a:t>the first </a:t>
            </a:r>
            <a:r>
              <a:rPr lang="en-US" dirty="0"/>
              <a:t>64 </a:t>
            </a:r>
            <a:r>
              <a:rPr lang="en-US" dirty="0" smtClean="0"/>
              <a:t>bytes.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5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Buffering on Switches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0" t="31166" r="39460" b="32908"/>
          <a:stretch/>
        </p:blipFill>
        <p:spPr>
          <a:xfrm>
            <a:off x="235153" y="1408670"/>
            <a:ext cx="8673695" cy="42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9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5.2.3:</a:t>
            </a:r>
            <a:br>
              <a:rPr lang="en-US" sz="2800" dirty="0" smtClean="0"/>
            </a:br>
            <a:r>
              <a:rPr lang="en-US" sz="2800" dirty="0" smtClean="0"/>
              <a:t>Switch Port Settings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Duplex and Speed Settings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7" t="32474" r="42162" b="20931"/>
          <a:stretch/>
        </p:blipFill>
        <p:spPr>
          <a:xfrm>
            <a:off x="1749180" y="2370371"/>
            <a:ext cx="5645640" cy="400055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dirty="0"/>
              <a:t>Full-duplex – Both ends of the connection can send and receive simultaneously.</a:t>
            </a:r>
          </a:p>
          <a:p>
            <a:pPr marL="285750" indent="-285750"/>
            <a:r>
              <a:rPr lang="en-US" dirty="0"/>
              <a:t>Half-duplex – Only one end of the connection can send at a time.</a:t>
            </a:r>
          </a:p>
        </p:txBody>
      </p:sp>
    </p:spTree>
    <p:extLst>
      <p:ext uri="{BB962C8B-B14F-4D97-AF65-F5344CB8AC3E}">
        <p14:creationId xmlns:p14="http://schemas.microsoft.com/office/powerpoint/2010/main" val="216841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Duplex and Speed </a:t>
            </a:r>
            <a:r>
              <a:rPr lang="en-US" dirty="0" smtClean="0"/>
              <a:t>Settings (cont.)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common cause of performance issues on 10/100 Mb/s Ethernet links </a:t>
            </a:r>
            <a:r>
              <a:rPr lang="en-US" dirty="0" smtClean="0"/>
              <a:t>is </a:t>
            </a:r>
            <a:r>
              <a:rPr lang="en-US" dirty="0"/>
              <a:t>when one port on the link operates at half-duplex and the other on full-duplex.</a:t>
            </a:r>
          </a:p>
          <a:p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9" t="28771" r="39459" b="30731"/>
          <a:stretch/>
        </p:blipFill>
        <p:spPr>
          <a:xfrm>
            <a:off x="856735" y="2263993"/>
            <a:ext cx="7430530" cy="40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7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Auto-MDIX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27028" r="38243" b="23982"/>
          <a:stretch/>
        </p:blipFill>
        <p:spPr>
          <a:xfrm>
            <a:off x="800223" y="1324487"/>
            <a:ext cx="7543554" cy="48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5.2.1:</a:t>
            </a:r>
            <a:br>
              <a:rPr lang="en-US" sz="2800" dirty="0" smtClean="0"/>
            </a:br>
            <a:r>
              <a:rPr lang="en-US" sz="2800" dirty="0" smtClean="0"/>
              <a:t>MAC Address Table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84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Ethernet </a:t>
            </a:r>
            <a:r>
              <a:rPr lang="en-US" dirty="0" smtClean="0"/>
              <a:t>Switch </a:t>
            </a:r>
            <a:r>
              <a:rPr lang="en-US" dirty="0"/>
              <a:t>is a Layer 2 </a:t>
            </a:r>
            <a:r>
              <a:rPr lang="en-US" dirty="0" smtClean="0"/>
              <a:t>device.</a:t>
            </a:r>
          </a:p>
          <a:p>
            <a:r>
              <a:rPr lang="en-US" dirty="0" smtClean="0"/>
              <a:t>It uses </a:t>
            </a:r>
            <a:r>
              <a:rPr lang="en-US" dirty="0"/>
              <a:t>MAC addresses to make forwarding </a:t>
            </a:r>
            <a:r>
              <a:rPr lang="en-US" dirty="0" smtClean="0"/>
              <a:t>decisions.</a:t>
            </a:r>
          </a:p>
          <a:p>
            <a:r>
              <a:rPr lang="en-US" dirty="0"/>
              <a:t>The MAC address table is sometimes referred to as a content addressable memory (CAM) </a:t>
            </a:r>
            <a:r>
              <a:rPr lang="en-US" dirty="0" smtClean="0"/>
              <a:t>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6447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MAC Addresses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21803" r="36081" b="18102"/>
          <a:stretch/>
        </p:blipFill>
        <p:spPr>
          <a:xfrm>
            <a:off x="1112108" y="1271988"/>
            <a:ext cx="6919784" cy="49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Learning MAC </a:t>
            </a:r>
            <a:r>
              <a:rPr lang="en-US" sz="3200" dirty="0" smtClean="0"/>
              <a:t>Addresses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22239" r="36081" b="17965"/>
          <a:stretch/>
        </p:blipFill>
        <p:spPr>
          <a:xfrm>
            <a:off x="1082172" y="1282624"/>
            <a:ext cx="6979657" cy="499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Filtering Frames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25940" r="36486" b="21151"/>
          <a:stretch/>
        </p:blipFill>
        <p:spPr>
          <a:xfrm>
            <a:off x="1025611" y="1729946"/>
            <a:ext cx="7092778" cy="4511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1276" y="1242635"/>
            <a:ext cx="86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PC-D </a:t>
            </a:r>
            <a:r>
              <a:rPr lang="en-US" dirty="0" smtClean="0">
                <a:solidFill>
                  <a:srgbClr val="435153"/>
                </a:solidFill>
              </a:rPr>
              <a:t>sends </a:t>
            </a:r>
            <a:r>
              <a:rPr lang="en-US" dirty="0">
                <a:solidFill>
                  <a:srgbClr val="435153"/>
                </a:solidFill>
              </a:rPr>
              <a:t>a frame back to </a:t>
            </a:r>
            <a:r>
              <a:rPr lang="en-US" dirty="0" smtClean="0">
                <a:solidFill>
                  <a:srgbClr val="435153"/>
                </a:solidFill>
              </a:rPr>
              <a:t>PC-A and </a:t>
            </a:r>
            <a:r>
              <a:rPr lang="en-US" dirty="0">
                <a:solidFill>
                  <a:srgbClr val="435153"/>
                </a:solidFill>
              </a:rPr>
              <a:t>t</a:t>
            </a:r>
            <a:r>
              <a:rPr lang="en-US" dirty="0" smtClean="0">
                <a:solidFill>
                  <a:srgbClr val="435153"/>
                </a:solidFill>
              </a:rPr>
              <a:t>he switch learns PC-D’s MAC address.</a:t>
            </a:r>
            <a:r>
              <a:rPr lang="en-US" dirty="0">
                <a:solidFill>
                  <a:srgbClr val="435153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025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Filtering </a:t>
            </a:r>
            <a:r>
              <a:rPr lang="en-US" sz="3200" dirty="0" smtClean="0"/>
              <a:t>Frames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4" t="26528" r="35701" b="20464"/>
          <a:stretch/>
        </p:blipFill>
        <p:spPr>
          <a:xfrm>
            <a:off x="986246" y="1733726"/>
            <a:ext cx="7171509" cy="4571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023" y="1246415"/>
            <a:ext cx="84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Since the Switch MAC Address table contains PC-A’s MAC Address, it sends the frame out only port 1.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Filtering </a:t>
            </a:r>
            <a:r>
              <a:rPr lang="en-US" sz="3200" dirty="0" smtClean="0"/>
              <a:t>Frames (cont.)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20130" y="1329367"/>
            <a:ext cx="818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PC-A sends another frame to PC-D. </a:t>
            </a:r>
            <a:r>
              <a:rPr lang="en-US" dirty="0">
                <a:solidFill>
                  <a:srgbClr val="435153"/>
                </a:solidFill>
              </a:rPr>
              <a:t>T</a:t>
            </a:r>
            <a:r>
              <a:rPr lang="en-US" dirty="0" smtClean="0">
                <a:solidFill>
                  <a:srgbClr val="435153"/>
                </a:solidFill>
              </a:rPr>
              <a:t>he </a:t>
            </a:r>
            <a:r>
              <a:rPr lang="en-US" dirty="0">
                <a:solidFill>
                  <a:srgbClr val="435153"/>
                </a:solidFill>
              </a:rPr>
              <a:t>switch’s table </a:t>
            </a:r>
            <a:r>
              <a:rPr lang="en-US" dirty="0" smtClean="0">
                <a:solidFill>
                  <a:srgbClr val="435153"/>
                </a:solidFill>
              </a:rPr>
              <a:t>now contains </a:t>
            </a:r>
            <a:r>
              <a:rPr lang="en-US" dirty="0">
                <a:solidFill>
                  <a:srgbClr val="435153"/>
                </a:solidFill>
              </a:rPr>
              <a:t>PC-D’s MAC address, </a:t>
            </a:r>
            <a:r>
              <a:rPr lang="en-US" dirty="0" smtClean="0">
                <a:solidFill>
                  <a:srgbClr val="435153"/>
                </a:solidFill>
              </a:rPr>
              <a:t>so it </a:t>
            </a:r>
            <a:r>
              <a:rPr lang="en-US" dirty="0">
                <a:solidFill>
                  <a:srgbClr val="435153"/>
                </a:solidFill>
              </a:rPr>
              <a:t>sends the frame </a:t>
            </a:r>
            <a:r>
              <a:rPr lang="en-US" dirty="0" smtClean="0">
                <a:solidFill>
                  <a:srgbClr val="435153"/>
                </a:solidFill>
              </a:rPr>
              <a:t>out only port </a:t>
            </a:r>
            <a:r>
              <a:rPr lang="en-US" dirty="0">
                <a:solidFill>
                  <a:srgbClr val="435153"/>
                </a:solidFill>
              </a:rPr>
              <a:t>4.</a:t>
            </a:r>
            <a:r>
              <a:rPr lang="en-US" dirty="0" smtClean="0">
                <a:solidFill>
                  <a:srgbClr val="435153"/>
                </a:solidFill>
              </a:rPr>
              <a:t> 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5941" r="37162" b="20714"/>
          <a:stretch/>
        </p:blipFill>
        <p:spPr>
          <a:xfrm>
            <a:off x="1507525" y="2063577"/>
            <a:ext cx="6128951" cy="42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Demonstration - MAC Address Tables on Connected </a:t>
            </a:r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switch can have multiple MAC addresses associated with a single </a:t>
            </a:r>
            <a:r>
              <a:rPr lang="en-US" dirty="0" smtClean="0"/>
              <a:t>port.</a:t>
            </a:r>
          </a:p>
          <a:p>
            <a:r>
              <a:rPr lang="en-US" dirty="0" smtClean="0"/>
              <a:t>This occurs </a:t>
            </a:r>
            <a:r>
              <a:rPr lang="en-US" dirty="0"/>
              <a:t>when the switch is connected to another switch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See VIDEO DEMONSTRATION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6530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Macintosh PowerPoint</Application>
  <PresentationFormat>On-screen Show (4:3)</PresentationFormat>
  <Paragraphs>77</Paragraphs>
  <Slides>18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Section 5.2: LAN Switches</vt:lpstr>
      <vt:lpstr>Topic 5.2.1: MAC Address Table</vt:lpstr>
      <vt:lpstr>Switch Fundamentals</vt:lpstr>
      <vt:lpstr>Learning MAC Addresses</vt:lpstr>
      <vt:lpstr>Learning MAC Addresses (cont.)</vt:lpstr>
      <vt:lpstr>Filtering Frames</vt:lpstr>
      <vt:lpstr>Filtering Frames (cont.)</vt:lpstr>
      <vt:lpstr>Filtering Frames (cont.)</vt:lpstr>
      <vt:lpstr>Video Demonstration - MAC Address Tables on Connected Switches</vt:lpstr>
      <vt:lpstr>Video Demonstration - Sending a Frame to the Default Gateway</vt:lpstr>
      <vt:lpstr>Topic 5.2.2: Switch Forwarding Methods</vt:lpstr>
      <vt:lpstr>Frame Forwarding Methods on Cisco Switches</vt:lpstr>
      <vt:lpstr>Cut-Through Switching</vt:lpstr>
      <vt:lpstr>Memory Buffering on Switches</vt:lpstr>
      <vt:lpstr>Topic 5.2.3: Switch Port Settings</vt:lpstr>
      <vt:lpstr>Duplex and Speed Settings</vt:lpstr>
      <vt:lpstr>Duplex and Speed Settings (cont.)</vt:lpstr>
      <vt:lpstr>Auto-MDIX</vt:lpstr>
    </vt:vector>
  </TitlesOfParts>
  <Company>University of Malaya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5.2: LAN Switches</dc:title>
  <dc:creator>Rafidah Md Noor</dc:creator>
  <cp:lastModifiedBy>Rafidah Md Noor</cp:lastModifiedBy>
  <cp:revision>1</cp:revision>
  <dcterms:created xsi:type="dcterms:W3CDTF">2016-02-22T13:27:30Z</dcterms:created>
  <dcterms:modified xsi:type="dcterms:W3CDTF">2016-02-22T13:28:00Z</dcterms:modified>
</cp:coreProperties>
</file>